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9" r:id="rId2"/>
    <p:sldId id="324" r:id="rId3"/>
    <p:sldId id="328" r:id="rId4"/>
    <p:sldId id="297" r:id="rId5"/>
    <p:sldId id="310" r:id="rId6"/>
    <p:sldId id="311" r:id="rId7"/>
    <p:sldId id="325" r:id="rId8"/>
    <p:sldId id="309" r:id="rId9"/>
  </p:sldIdLst>
  <p:sldSz cx="9144000" cy="6858000" type="screen4x3"/>
  <p:notesSz cx="6810375" cy="99425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08" autoAdjust="0"/>
    <p:restoredTop sz="90568" autoAdjust="0"/>
  </p:normalViewPr>
  <p:slideViewPr>
    <p:cSldViewPr>
      <p:cViewPr varScale="1">
        <p:scale>
          <a:sx n="83" d="100"/>
          <a:sy n="83" d="100"/>
        </p:scale>
        <p:origin x="1608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698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162" cy="497126"/>
          </a:xfrm>
          <a:prstGeom prst="rect">
            <a:avLst/>
          </a:prstGeom>
        </p:spPr>
        <p:txBody>
          <a:bodyPr vert="horz" lIns="95705" tIns="47853" rIns="95705" bIns="47853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7639" y="1"/>
            <a:ext cx="2951162" cy="497126"/>
          </a:xfrm>
          <a:prstGeom prst="rect">
            <a:avLst/>
          </a:prstGeom>
        </p:spPr>
        <p:txBody>
          <a:bodyPr vert="horz" lIns="95705" tIns="47853" rIns="95705" bIns="47853" rtlCol="0"/>
          <a:lstStyle>
            <a:lvl1pPr algn="r">
              <a:defRPr sz="1300"/>
            </a:lvl1pPr>
          </a:lstStyle>
          <a:p>
            <a:fld id="{23AFD8E2-14A5-47DF-8AA2-3865D90413F3}" type="datetimeFigureOut">
              <a:rPr lang="de-DE" smtClean="0"/>
              <a:pPr/>
              <a:t>14.03.2023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7713"/>
            <a:ext cx="4968875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05" tIns="47853" rIns="95705" bIns="47853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1039" y="4722695"/>
            <a:ext cx="5448300" cy="4474131"/>
          </a:xfrm>
          <a:prstGeom prst="rect">
            <a:avLst/>
          </a:prstGeom>
        </p:spPr>
        <p:txBody>
          <a:bodyPr vert="horz" lIns="95705" tIns="47853" rIns="95705" bIns="47853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43663"/>
            <a:ext cx="2951162" cy="497126"/>
          </a:xfrm>
          <a:prstGeom prst="rect">
            <a:avLst/>
          </a:prstGeom>
        </p:spPr>
        <p:txBody>
          <a:bodyPr vert="horz" lIns="95705" tIns="47853" rIns="95705" bIns="47853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7639" y="9443663"/>
            <a:ext cx="2951162" cy="497126"/>
          </a:xfrm>
          <a:prstGeom prst="rect">
            <a:avLst/>
          </a:prstGeom>
        </p:spPr>
        <p:txBody>
          <a:bodyPr vert="horz" lIns="95705" tIns="47853" rIns="95705" bIns="47853" rtlCol="0" anchor="b"/>
          <a:lstStyle>
            <a:lvl1pPr algn="r">
              <a:defRPr sz="1300"/>
            </a:lvl1pPr>
          </a:lstStyle>
          <a:p>
            <a:fld id="{876C5228-B596-40D1-BA84-7D6F15779F8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2985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C5228-B596-40D1-BA84-7D6F15779F8B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425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C5228-B596-40D1-BA84-7D6F15779F8B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0189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C5228-B596-40D1-BA84-7D6F15779F8B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018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8" name="Datumsplatzhalter 1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>
            <a:lvl1pPr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" name="Foliennummernplatzhalter 13"/>
          <p:cNvSpPr>
            <a:spLocks noGrp="1"/>
          </p:cNvSpPr>
          <p:nvPr>
            <p:ph type="sldNum" sz="quarter" idx="11"/>
          </p:nvPr>
        </p:nvSpPr>
        <p:spPr>
          <a:xfrm>
            <a:off x="1619672" y="6356350"/>
            <a:ext cx="1296144" cy="365125"/>
          </a:xfrm>
        </p:spPr>
        <p:txBody>
          <a:bodyPr/>
          <a:lstStyle>
            <a:lvl1pPr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|    Seite</a:t>
            </a:r>
            <a:fld id="{6971AA04-C179-4132-9BAF-21CD012A586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1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>
            <a:lvl1pPr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" name="Foliennummernplatzhalter 13"/>
          <p:cNvSpPr>
            <a:spLocks noGrp="1"/>
          </p:cNvSpPr>
          <p:nvPr>
            <p:ph type="sldNum" sz="quarter" idx="11"/>
          </p:nvPr>
        </p:nvSpPr>
        <p:spPr>
          <a:xfrm>
            <a:off x="1619672" y="6356350"/>
            <a:ext cx="1296144" cy="365125"/>
          </a:xfrm>
        </p:spPr>
        <p:txBody>
          <a:bodyPr/>
          <a:lstStyle>
            <a:lvl1pPr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|    Seite</a:t>
            </a:r>
            <a:fld id="{6971AA04-C179-4132-9BAF-21CD012A586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1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>
            <a:lvl1pPr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" name="Foliennummernplatzhalter 13"/>
          <p:cNvSpPr>
            <a:spLocks noGrp="1"/>
          </p:cNvSpPr>
          <p:nvPr>
            <p:ph type="sldNum" sz="quarter" idx="11"/>
          </p:nvPr>
        </p:nvSpPr>
        <p:spPr>
          <a:xfrm>
            <a:off x="1619672" y="6356350"/>
            <a:ext cx="1296144" cy="365125"/>
          </a:xfrm>
        </p:spPr>
        <p:txBody>
          <a:bodyPr/>
          <a:lstStyle>
            <a:lvl1pPr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|    Seite</a:t>
            </a:r>
            <a:fld id="{6971AA04-C179-4132-9BAF-21CD012A586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323528" y="6165304"/>
            <a:ext cx="8496944" cy="72008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 userDrawn="1"/>
        </p:nvSpPr>
        <p:spPr>
          <a:xfrm>
            <a:off x="323528" y="1223041"/>
            <a:ext cx="8496944" cy="36000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>
            <a:lvl1pPr algn="l">
              <a:defRPr sz="3000">
                <a:latin typeface="Arial Rounded MT Bold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>
            <a:lvl1pPr>
              <a:defRPr sz="1800">
                <a:latin typeface="Arial Rounded MT Bold" pitchFamily="34" charset="0"/>
              </a:defRPr>
            </a:lvl1pPr>
            <a:lvl2pPr>
              <a:defRPr sz="1600">
                <a:latin typeface="Arial Rounded MT Bold" pitchFamily="34" charset="0"/>
              </a:defRPr>
            </a:lvl2pPr>
            <a:lvl3pPr>
              <a:defRPr sz="1600">
                <a:latin typeface="Arial Rounded MT Bold" pitchFamily="34" charset="0"/>
              </a:defRPr>
            </a:lvl3pPr>
            <a:lvl4pPr>
              <a:defRPr sz="1600">
                <a:latin typeface="Arial Rounded MT Bold" pitchFamily="34" charset="0"/>
              </a:defRPr>
            </a:lvl4pPr>
            <a:lvl5pPr>
              <a:defRPr sz="1600">
                <a:latin typeface="Arial Rounded MT Bold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4" name="Grafi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853" y="266589"/>
            <a:ext cx="802611" cy="9068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323528" y="6165304"/>
            <a:ext cx="8496944" cy="72008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 userDrawn="1"/>
        </p:nvSpPr>
        <p:spPr>
          <a:xfrm>
            <a:off x="323528" y="1223041"/>
            <a:ext cx="8496944" cy="36000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>
            <a:lvl1pPr algn="l">
              <a:defRPr sz="3000">
                <a:latin typeface="Arial Rounded MT Bold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>
            <a:lvl1pPr>
              <a:defRPr sz="1800">
                <a:latin typeface="Arial Rounded MT Bold" pitchFamily="34" charset="0"/>
              </a:defRPr>
            </a:lvl1pPr>
            <a:lvl2pPr>
              <a:defRPr sz="1600">
                <a:latin typeface="Arial Rounded MT Bold" pitchFamily="34" charset="0"/>
              </a:defRPr>
            </a:lvl2pPr>
            <a:lvl3pPr>
              <a:defRPr sz="1600">
                <a:latin typeface="Arial Rounded MT Bold" pitchFamily="34" charset="0"/>
              </a:defRPr>
            </a:lvl3pPr>
            <a:lvl4pPr>
              <a:defRPr sz="1600">
                <a:latin typeface="Arial Rounded MT Bold" pitchFamily="34" charset="0"/>
              </a:defRPr>
            </a:lvl4pPr>
            <a:lvl5pPr>
              <a:defRPr sz="1600">
                <a:latin typeface="Arial Rounded MT Bold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4" name="Grafi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853" y="266589"/>
            <a:ext cx="802611" cy="906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274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7" name="Datumsplatzhalter 1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>
            <a:lvl1pPr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" name="Foliennummernplatzhalter 13"/>
          <p:cNvSpPr>
            <a:spLocks noGrp="1"/>
          </p:cNvSpPr>
          <p:nvPr>
            <p:ph type="sldNum" sz="quarter" idx="11"/>
          </p:nvPr>
        </p:nvSpPr>
        <p:spPr>
          <a:xfrm>
            <a:off x="1619672" y="6356350"/>
            <a:ext cx="1296144" cy="365125"/>
          </a:xfrm>
        </p:spPr>
        <p:txBody>
          <a:bodyPr/>
          <a:lstStyle>
            <a:lvl1pPr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|    Seite</a:t>
            </a:r>
            <a:fld id="{6971AA04-C179-4132-9BAF-21CD012A586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Datumsplatzhalter 1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>
            <a:lvl1pPr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" name="Foliennummernplatzhalter 13"/>
          <p:cNvSpPr>
            <a:spLocks noGrp="1"/>
          </p:cNvSpPr>
          <p:nvPr>
            <p:ph type="sldNum" sz="quarter" idx="11"/>
          </p:nvPr>
        </p:nvSpPr>
        <p:spPr>
          <a:xfrm>
            <a:off x="1619672" y="6356350"/>
            <a:ext cx="1296144" cy="365125"/>
          </a:xfrm>
        </p:spPr>
        <p:txBody>
          <a:bodyPr/>
          <a:lstStyle>
            <a:lvl1pPr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|    Seite</a:t>
            </a:r>
            <a:fld id="{6971AA04-C179-4132-9BAF-21CD012A586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" name="Datumsplatzhalter 1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>
            <a:lvl1pPr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1" name="Foliennummernplatzhalter 13"/>
          <p:cNvSpPr>
            <a:spLocks noGrp="1"/>
          </p:cNvSpPr>
          <p:nvPr>
            <p:ph type="sldNum" sz="quarter" idx="11"/>
          </p:nvPr>
        </p:nvSpPr>
        <p:spPr>
          <a:xfrm>
            <a:off x="1619672" y="6356350"/>
            <a:ext cx="1296144" cy="365125"/>
          </a:xfrm>
        </p:spPr>
        <p:txBody>
          <a:bodyPr/>
          <a:lstStyle>
            <a:lvl1pPr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|    Seite</a:t>
            </a:r>
            <a:fld id="{6971AA04-C179-4132-9BAF-21CD012A586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6" name="Datumsplatzhalter 1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>
            <a:lvl1pPr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13"/>
          <p:cNvSpPr>
            <a:spLocks noGrp="1"/>
          </p:cNvSpPr>
          <p:nvPr>
            <p:ph type="sldNum" sz="quarter" idx="11"/>
          </p:nvPr>
        </p:nvSpPr>
        <p:spPr>
          <a:xfrm>
            <a:off x="1619672" y="6356350"/>
            <a:ext cx="1296144" cy="365125"/>
          </a:xfrm>
        </p:spPr>
        <p:txBody>
          <a:bodyPr/>
          <a:lstStyle>
            <a:lvl1pPr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|    Seite</a:t>
            </a:r>
            <a:fld id="{6971AA04-C179-4132-9BAF-21CD012A586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1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>
            <a:lvl1pPr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13"/>
          <p:cNvSpPr>
            <a:spLocks noGrp="1"/>
          </p:cNvSpPr>
          <p:nvPr>
            <p:ph type="sldNum" sz="quarter" idx="11"/>
          </p:nvPr>
        </p:nvSpPr>
        <p:spPr>
          <a:xfrm>
            <a:off x="1619672" y="6356350"/>
            <a:ext cx="1296144" cy="365125"/>
          </a:xfrm>
        </p:spPr>
        <p:txBody>
          <a:bodyPr/>
          <a:lstStyle>
            <a:lvl1pPr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|    Seite</a:t>
            </a:r>
            <a:fld id="{6971AA04-C179-4132-9BAF-21CD012A586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8" name="Datumsplatzhalter 1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>
            <a:lvl1pPr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" name="Foliennummernplatzhalter 13"/>
          <p:cNvSpPr>
            <a:spLocks noGrp="1"/>
          </p:cNvSpPr>
          <p:nvPr>
            <p:ph type="sldNum" sz="quarter" idx="11"/>
          </p:nvPr>
        </p:nvSpPr>
        <p:spPr>
          <a:xfrm>
            <a:off x="1619672" y="6356350"/>
            <a:ext cx="1296144" cy="365125"/>
          </a:xfrm>
        </p:spPr>
        <p:txBody>
          <a:bodyPr/>
          <a:lstStyle>
            <a:lvl1pPr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|    Seite</a:t>
            </a:r>
            <a:fld id="{6971AA04-C179-4132-9BAF-21CD012A586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9464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475656" y="6356350"/>
            <a:ext cx="12961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de-DE" dirty="0"/>
              <a:t>|    Seite</a:t>
            </a:r>
            <a:fld id="{6971AA04-C179-4132-9BAF-21CD012A586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m.schmidt@lsvs.d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/>
              <a:t>Inhalt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dirty="0"/>
              <a:t>Spielstätten </a:t>
            </a:r>
          </a:p>
          <a:p>
            <a:r>
              <a:rPr lang="de-DE" sz="2800" dirty="0"/>
              <a:t>Unterkünfte</a:t>
            </a:r>
          </a:p>
          <a:p>
            <a:r>
              <a:rPr lang="de-DE" sz="2800" dirty="0"/>
              <a:t>Verpflegung</a:t>
            </a:r>
          </a:p>
          <a:p>
            <a:r>
              <a:rPr lang="de-DE" sz="2800" dirty="0"/>
              <a:t>Offizielles Turniershirt </a:t>
            </a:r>
          </a:p>
          <a:p>
            <a:r>
              <a:rPr lang="de-DE" sz="2800" dirty="0"/>
              <a:t>Buchungsformular</a:t>
            </a:r>
          </a:p>
          <a:p>
            <a:r>
              <a:rPr lang="de-DE" sz="2800" dirty="0"/>
              <a:t>Ansprechpartner</a:t>
            </a:r>
          </a:p>
          <a:p>
            <a:endParaRPr lang="de-DE" dirty="0"/>
          </a:p>
          <a:p>
            <a:endParaRPr lang="de-DE" dirty="0"/>
          </a:p>
          <a:p>
            <a:pPr>
              <a:buNone/>
            </a:pPr>
            <a:endParaRPr lang="de-DE" dirty="0"/>
          </a:p>
          <a:p>
            <a:pPr lvl="1">
              <a:buNone/>
            </a:pPr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endParaRPr lang="de-DE" dirty="0"/>
          </a:p>
          <a:p>
            <a:pPr lvl="1"/>
            <a:endParaRPr lang="de-DE" dirty="0"/>
          </a:p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8172400" y="6381328"/>
            <a:ext cx="648072" cy="369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>
                <a:latin typeface="Arial Rounded MT Bold" pitchFamily="34" charset="0"/>
              </a:defRPr>
            </a:lvl1pPr>
            <a:lvl2pPr marL="742950" lvl="1" indent="-285750">
              <a:spcBef>
                <a:spcPct val="20000"/>
              </a:spcBef>
              <a:buFont typeface="Arial" pitchFamily="34" charset="0"/>
              <a:buNone/>
              <a:defRPr sz="1600">
                <a:latin typeface="Arial Rounded MT Bold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1600">
                <a:latin typeface="Arial Rounded MT Bold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1600">
                <a:latin typeface="Arial Rounded MT Bold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1600">
                <a:latin typeface="Arial Rounded MT Bold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marL="0" indent="0" algn="r">
              <a:buNone/>
            </a:pPr>
            <a:r>
              <a:rPr lang="de-DE" sz="1200" dirty="0"/>
              <a:t>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6750" y="332656"/>
            <a:ext cx="8229600" cy="922114"/>
          </a:xfrm>
        </p:spPr>
        <p:txBody>
          <a:bodyPr>
            <a:normAutofit/>
          </a:bodyPr>
          <a:lstStyle/>
          <a:p>
            <a:r>
              <a:rPr lang="de-DE" sz="3600" dirty="0"/>
              <a:t>Spielstätten (1/2)</a:t>
            </a:r>
            <a:br>
              <a:rPr lang="de-DE" dirty="0"/>
            </a:br>
            <a:endParaRPr lang="de-DE" sz="1800" dirty="0"/>
          </a:p>
        </p:txBody>
      </p:sp>
      <p:sp>
        <p:nvSpPr>
          <p:cNvPr id="9" name="Textfeld 8"/>
          <p:cNvSpPr txBox="1"/>
          <p:nvPr/>
        </p:nvSpPr>
        <p:spPr>
          <a:xfrm>
            <a:off x="8172400" y="6381328"/>
            <a:ext cx="648072" cy="369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>
                <a:latin typeface="Arial Rounded MT Bold" pitchFamily="34" charset="0"/>
              </a:defRPr>
            </a:lvl1pPr>
            <a:lvl2pPr marL="742950" lvl="1" indent="-285750">
              <a:spcBef>
                <a:spcPct val="20000"/>
              </a:spcBef>
              <a:buFont typeface="Arial" pitchFamily="34" charset="0"/>
              <a:buNone/>
              <a:defRPr sz="1600">
                <a:latin typeface="Arial Rounded MT Bold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1600">
                <a:latin typeface="Arial Rounded MT Bold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1600">
                <a:latin typeface="Arial Rounded MT Bold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1600">
                <a:latin typeface="Arial Rounded MT Bold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marL="0" indent="0" algn="r">
              <a:buNone/>
            </a:pPr>
            <a:r>
              <a:rPr lang="de-DE" sz="1200" dirty="0"/>
              <a:t>2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E4ECFF4-D8FD-43DD-9CD1-0F82C9AC8674}"/>
              </a:ext>
            </a:extLst>
          </p:cNvPr>
          <p:cNvSpPr txBox="1"/>
          <p:nvPr/>
        </p:nvSpPr>
        <p:spPr>
          <a:xfrm>
            <a:off x="323528" y="1556792"/>
            <a:ext cx="849694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Gespielt wird in den Hallen 40 + 80 der Hermann-Neuberger-Sportschule Saarbrücken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b="1" u="sng" dirty="0"/>
              <a:t>Adresse: </a:t>
            </a:r>
            <a:r>
              <a:rPr lang="de-DE" sz="1400" dirty="0"/>
              <a:t>Hermann-Neuberger-Sportschule 4, 66123 Saarbrücken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Parkmöglichkeiten befinden sich zu genügend auf dem Gelände der Sportschule (großer Besucherparkplatz, sowie vor beiden Spielhallen)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dirty="0"/>
          </a:p>
        </p:txBody>
      </p:sp>
      <p:pic>
        <p:nvPicPr>
          <p:cNvPr id="8" name="Grafik 7" descr="Ein Bild, das Text, Karte enthält.&#10;&#10;Mit sehr hoher Zuverlässigkeit generierte Beschreibung">
            <a:extLst>
              <a:ext uri="{FF2B5EF4-FFF2-40B4-BE49-F238E27FC236}">
                <a16:creationId xmlns:a16="http://schemas.microsoft.com/office/drawing/2014/main" id="{C5D8256E-0059-43E4-8465-4D3430CD9C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464" y="2852936"/>
            <a:ext cx="3744416" cy="3129972"/>
          </a:xfrm>
          <a:prstGeom prst="rect">
            <a:avLst/>
          </a:prstGeom>
        </p:spPr>
      </p:pic>
      <p:pic>
        <p:nvPicPr>
          <p:cNvPr id="11" name="Grafik 10" descr="Ein Bild, das draußen, Himmel, Baum, Straße enthält.&#10;&#10;Mit sehr hoher Zuverlässigkeit generierte Beschreibung">
            <a:extLst>
              <a:ext uri="{FF2B5EF4-FFF2-40B4-BE49-F238E27FC236}">
                <a16:creationId xmlns:a16="http://schemas.microsoft.com/office/drawing/2014/main" id="{B83FC035-8538-4D31-B593-C7E3F31A420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7368" y="2852936"/>
            <a:ext cx="2666616" cy="1999962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52CAF400-1E85-4B3A-8C60-36CB284A879F}"/>
              </a:ext>
            </a:extLst>
          </p:cNvPr>
          <p:cNvSpPr txBox="1"/>
          <p:nvPr/>
        </p:nvSpPr>
        <p:spPr>
          <a:xfrm>
            <a:off x="5004048" y="5157192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Lageplan der Sportschule und Halle 40 von außen</a:t>
            </a:r>
          </a:p>
        </p:txBody>
      </p:sp>
    </p:spTree>
    <p:extLst>
      <p:ext uri="{BB962C8B-B14F-4D97-AF65-F5344CB8AC3E}">
        <p14:creationId xmlns:p14="http://schemas.microsoft.com/office/powerpoint/2010/main" val="3889568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6750" y="332656"/>
            <a:ext cx="8229600" cy="922114"/>
          </a:xfrm>
        </p:spPr>
        <p:txBody>
          <a:bodyPr>
            <a:normAutofit/>
          </a:bodyPr>
          <a:lstStyle/>
          <a:p>
            <a:r>
              <a:rPr lang="de-DE" sz="3600" dirty="0"/>
              <a:t>Spielstätten (2/2)</a:t>
            </a:r>
            <a:br>
              <a:rPr lang="de-DE" dirty="0"/>
            </a:br>
            <a:endParaRPr lang="de-DE" sz="1800" dirty="0"/>
          </a:p>
        </p:txBody>
      </p:sp>
      <p:sp>
        <p:nvSpPr>
          <p:cNvPr id="9" name="Textfeld 8"/>
          <p:cNvSpPr txBox="1"/>
          <p:nvPr/>
        </p:nvSpPr>
        <p:spPr>
          <a:xfrm>
            <a:off x="8172400" y="6381328"/>
            <a:ext cx="648072" cy="369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>
                <a:latin typeface="Arial Rounded MT Bold" pitchFamily="34" charset="0"/>
              </a:defRPr>
            </a:lvl1pPr>
            <a:lvl2pPr marL="742950" lvl="1" indent="-285750">
              <a:spcBef>
                <a:spcPct val="20000"/>
              </a:spcBef>
              <a:buFont typeface="Arial" pitchFamily="34" charset="0"/>
              <a:buNone/>
              <a:defRPr sz="1600">
                <a:latin typeface="Arial Rounded MT Bold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1600">
                <a:latin typeface="Arial Rounded MT Bold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1600">
                <a:latin typeface="Arial Rounded MT Bold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1600">
                <a:latin typeface="Arial Rounded MT Bold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marL="0" indent="0" algn="r">
              <a:buNone/>
            </a:pPr>
            <a:r>
              <a:rPr lang="de-DE" sz="1200" dirty="0"/>
              <a:t>2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E4ECFF4-D8FD-43DD-9CD1-0F82C9AC8674}"/>
              </a:ext>
            </a:extLst>
          </p:cNvPr>
          <p:cNvSpPr txBox="1"/>
          <p:nvPr/>
        </p:nvSpPr>
        <p:spPr>
          <a:xfrm>
            <a:off x="323528" y="1556792"/>
            <a:ext cx="84969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Entfernung zwischen beiden Hallen: 5 Gehminuten auf dem Geländer der Sportschule</a:t>
            </a:r>
          </a:p>
          <a:p>
            <a:endParaRPr lang="de-D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Essen und Getränke können in beiden Hallen erworben werden</a:t>
            </a:r>
          </a:p>
        </p:txBody>
      </p:sp>
      <p:pic>
        <p:nvPicPr>
          <p:cNvPr id="10" name="Grafik 9" descr="Ein Bild, das Himmel, draußen, Gras, Leichtathletik enthält.&#10;&#10;Mit sehr hoher Zuverlässigkeit generierte Beschreibung">
            <a:extLst>
              <a:ext uri="{FF2B5EF4-FFF2-40B4-BE49-F238E27FC236}">
                <a16:creationId xmlns:a16="http://schemas.microsoft.com/office/drawing/2014/main" id="{DA69F1C5-EDE6-4EFD-BE2F-C24DA490CD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2998" y="2262560"/>
            <a:ext cx="2987824" cy="1991883"/>
          </a:xfrm>
          <a:prstGeom prst="rect">
            <a:avLst/>
          </a:prstGeom>
        </p:spPr>
      </p:pic>
      <p:pic>
        <p:nvPicPr>
          <p:cNvPr id="12" name="Grafik 11" descr="Ein Bild, das Decke, drinnen, Boden, Sport enthält.&#10;&#10;Mit sehr hoher Zuverlässigkeit generierte Beschreibung">
            <a:extLst>
              <a:ext uri="{FF2B5EF4-FFF2-40B4-BE49-F238E27FC236}">
                <a16:creationId xmlns:a16="http://schemas.microsoft.com/office/drawing/2014/main" id="{A36CA76E-31F4-400E-852B-B93B0DA9E4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852936"/>
            <a:ext cx="3928618" cy="2564904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A30AC0B9-9E8B-4968-A768-F4A0C0812C72}"/>
              </a:ext>
            </a:extLst>
          </p:cNvPr>
          <p:cNvSpPr txBox="1"/>
          <p:nvPr/>
        </p:nvSpPr>
        <p:spPr>
          <a:xfrm>
            <a:off x="5220072" y="4476720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Ansicht Halle 80 von innen und außen!</a:t>
            </a:r>
          </a:p>
        </p:txBody>
      </p:sp>
    </p:spTree>
    <p:extLst>
      <p:ext uri="{BB962C8B-B14F-4D97-AF65-F5344CB8AC3E}">
        <p14:creationId xmlns:p14="http://schemas.microsoft.com/office/powerpoint/2010/main" val="2681331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6836" y="300671"/>
            <a:ext cx="8229600" cy="922114"/>
          </a:xfrm>
        </p:spPr>
        <p:txBody>
          <a:bodyPr>
            <a:normAutofit/>
          </a:bodyPr>
          <a:lstStyle/>
          <a:p>
            <a:r>
              <a:rPr lang="de-DE" sz="3600" dirty="0"/>
              <a:t>Unterkünfte 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8172400" y="6381328"/>
            <a:ext cx="648072" cy="369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>
                <a:latin typeface="Arial Rounded MT Bold" pitchFamily="34" charset="0"/>
              </a:defRPr>
            </a:lvl1pPr>
            <a:lvl2pPr marL="742950" lvl="1" indent="-285750">
              <a:spcBef>
                <a:spcPct val="20000"/>
              </a:spcBef>
              <a:buFont typeface="Arial" pitchFamily="34" charset="0"/>
              <a:buNone/>
              <a:defRPr sz="1600">
                <a:latin typeface="Arial Rounded MT Bold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1600">
                <a:latin typeface="Arial Rounded MT Bold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1600">
                <a:latin typeface="Arial Rounded MT Bold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1600">
                <a:latin typeface="Arial Rounded MT Bold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marL="0" indent="0" algn="r">
              <a:buNone/>
            </a:pPr>
            <a:r>
              <a:rPr lang="de-DE" sz="1200" dirty="0"/>
              <a:t>3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F317C8D-8A35-491F-BCEC-D99EB0E4365B}"/>
              </a:ext>
            </a:extLst>
          </p:cNvPr>
          <p:cNvSpPr txBox="1"/>
          <p:nvPr/>
        </p:nvSpPr>
        <p:spPr>
          <a:xfrm>
            <a:off x="323528" y="1700808"/>
            <a:ext cx="84969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Sportlerunterkünfte der Hermann-Neuberger-Sportschule, nur 2-3 Gehminuten von den Spielhallen entfernt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Europa-Jugendherberge Saarbrücken, </a:t>
            </a:r>
            <a:r>
              <a:rPr lang="de-DE" sz="1600" dirty="0" err="1"/>
              <a:t>Meerwiesertalweg</a:t>
            </a:r>
            <a:r>
              <a:rPr lang="de-DE" sz="1600" dirty="0"/>
              <a:t>, 2,5 km von der Sportschule entfernt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dirty="0"/>
              <a:t>Zimmer-Kontingent ist günstig über den TV Holz buchbar (Bitte Buchungsformular verwenden)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96AF18E-C41B-496A-B97A-8FBF8622B095}"/>
              </a:ext>
            </a:extLst>
          </p:cNvPr>
          <p:cNvSpPr txBox="1"/>
          <p:nvPr/>
        </p:nvSpPr>
        <p:spPr>
          <a:xfrm>
            <a:off x="727987" y="3284984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u="sng" dirty="0"/>
              <a:t>Preisübersicht der Unterkünfte (Preise inkl. Frühstück): 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F6400E90-2ADB-2CBB-20E3-8643B2B3F9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18760"/>
              </p:ext>
            </p:extLst>
          </p:nvPr>
        </p:nvGraphicFramePr>
        <p:xfrm>
          <a:off x="1781492" y="4170364"/>
          <a:ext cx="5581015" cy="11879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0145">
                  <a:extLst>
                    <a:ext uri="{9D8B030D-6E8A-4147-A177-3AD203B41FA5}">
                      <a16:colId xmlns:a16="http://schemas.microsoft.com/office/drawing/2014/main" val="2453855729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val="2791177672"/>
                    </a:ext>
                  </a:extLst>
                </a:gridCol>
                <a:gridCol w="1980565">
                  <a:extLst>
                    <a:ext uri="{9D8B030D-6E8A-4147-A177-3AD203B41FA5}">
                      <a16:colId xmlns:a16="http://schemas.microsoft.com/office/drawing/2014/main" val="9792886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Unterkunft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Zimmertyp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Preis p.P. pro ÜN + Früh.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89202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Hermann-Neuberger-Sportschule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Doppelzimmer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39,50€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96735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Hermann-Neuberger-Sportschule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Dreibettzimmer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39,50€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13789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Europa-Jugendherberge SB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Doppelzimmer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38,50€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0815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Europa-Jugendherberge SB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Vierbettzimmer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33,00€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62082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Europa-Jugendherberge SB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Fünfbettzimmer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 dirty="0">
                          <a:effectLst/>
                        </a:rPr>
                        <a:t>33,00€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3501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5303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el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2114"/>
          </a:xfrm>
        </p:spPr>
        <p:txBody>
          <a:bodyPr>
            <a:normAutofit/>
          </a:bodyPr>
          <a:lstStyle/>
          <a:p>
            <a:r>
              <a:rPr lang="de-DE" sz="3600"/>
              <a:t>Verpflegung </a:t>
            </a:r>
            <a:endParaRPr lang="de-DE" sz="3600" dirty="0"/>
          </a:p>
        </p:txBody>
      </p:sp>
      <p:sp>
        <p:nvSpPr>
          <p:cNvPr id="17" name="Textfeld 16"/>
          <p:cNvSpPr txBox="1"/>
          <p:nvPr/>
        </p:nvSpPr>
        <p:spPr>
          <a:xfrm>
            <a:off x="8172400" y="6381328"/>
            <a:ext cx="648072" cy="369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>
                <a:latin typeface="Arial Rounded MT Bold" pitchFamily="34" charset="0"/>
              </a:defRPr>
            </a:lvl1pPr>
            <a:lvl2pPr marL="742950" lvl="1" indent="-285750">
              <a:spcBef>
                <a:spcPct val="20000"/>
              </a:spcBef>
              <a:buFont typeface="Arial" pitchFamily="34" charset="0"/>
              <a:buNone/>
              <a:defRPr sz="1600">
                <a:latin typeface="Arial Rounded MT Bold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1600">
                <a:latin typeface="Arial Rounded MT Bold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1600">
                <a:latin typeface="Arial Rounded MT Bold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1600">
                <a:latin typeface="Arial Rounded MT Bold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marL="0" indent="0" algn="r">
              <a:buNone/>
            </a:pPr>
            <a:r>
              <a:rPr lang="de-DE" sz="1200"/>
              <a:t>4</a:t>
            </a:r>
            <a:endParaRPr lang="de-DE" sz="12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373F041-40C2-4141-94A8-45B881B3214D}"/>
              </a:ext>
            </a:extLst>
          </p:cNvPr>
          <p:cNvSpPr txBox="1"/>
          <p:nvPr/>
        </p:nvSpPr>
        <p:spPr>
          <a:xfrm>
            <a:off x="323528" y="1628800"/>
            <a:ext cx="84969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Mittag- und Abendessen in Buffetform in der Sportlermensa der Hermann-Neuberger-Sportschule ; 3 min Gehzeit zwischen Spielhallen und Sportlermensa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b="1" u="sng" dirty="0"/>
              <a:t>Übersicht der angebotenen Essen</a:t>
            </a:r>
            <a:r>
              <a:rPr lang="de-DE" sz="14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Essenpakete vorab für </a:t>
            </a:r>
            <a:r>
              <a:rPr lang="de-DE" sz="1400" b="1" u="sng" dirty="0"/>
              <a:t>8€ pro Person und pro Essen </a:t>
            </a:r>
            <a:r>
              <a:rPr lang="de-DE" sz="1400" dirty="0"/>
              <a:t>buchbar!</a:t>
            </a:r>
          </a:p>
          <a:p>
            <a:endParaRPr lang="de-D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Essensmarken erhalten die Mannschaften bei Turnierbeginn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Bei (Notfall-)Allergien; Im Vorfeld Abklärung mit dem Küchenpersonal der Sportler Mensa möglich!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Kontakt Sportlermensa: / Tel: 0681/3879-134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0EA69041-2F3F-E7AA-B046-5899FF4F9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m.schmidt@lsvs.de</a:t>
            </a:r>
            <a:r>
              <a:rPr kumimoji="0" lang="de-DE" altLang="de-DE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C68C375-C041-D42A-BE52-51EDA31E88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m.schmidt@lsvs.de</a:t>
            </a:r>
            <a:r>
              <a:rPr kumimoji="0" lang="de-DE" altLang="de-DE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7E579295-5765-AAE4-CFAF-A03F43CF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025682"/>
              </p:ext>
            </p:extLst>
          </p:nvPr>
        </p:nvGraphicFramePr>
        <p:xfrm>
          <a:off x="3635896" y="2583509"/>
          <a:ext cx="3898900" cy="9899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9450">
                  <a:extLst>
                    <a:ext uri="{9D8B030D-6E8A-4147-A177-3AD203B41FA5}">
                      <a16:colId xmlns:a16="http://schemas.microsoft.com/office/drawing/2014/main" val="3092586402"/>
                    </a:ext>
                  </a:extLst>
                </a:gridCol>
                <a:gridCol w="1949450">
                  <a:extLst>
                    <a:ext uri="{9D8B030D-6E8A-4147-A177-3AD203B41FA5}">
                      <a16:colId xmlns:a16="http://schemas.microsoft.com/office/drawing/2014/main" val="29726916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5490845" algn="l"/>
                        </a:tabLst>
                      </a:pPr>
                      <a:r>
                        <a:rPr lang="de-DE" sz="1200">
                          <a:effectLst/>
                        </a:rPr>
                        <a:t>Tag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5490845" algn="l"/>
                        </a:tabLst>
                      </a:pPr>
                      <a:r>
                        <a:rPr lang="de-DE" sz="1200">
                          <a:effectLst/>
                        </a:rPr>
                        <a:t>Mittag-/Abendessen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24420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5490845" algn="l"/>
                        </a:tabLst>
                      </a:pPr>
                      <a:r>
                        <a:rPr lang="de-DE" sz="1200">
                          <a:effectLst/>
                        </a:rPr>
                        <a:t>Freitag, 28.04. (bis 20 Uhr)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5490845" algn="l"/>
                        </a:tabLst>
                      </a:pPr>
                      <a:r>
                        <a:rPr lang="de-DE" sz="1200" dirty="0">
                          <a:effectLst/>
                        </a:rPr>
                        <a:t>Abendessen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8542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5490845" algn="l"/>
                        </a:tabLst>
                      </a:pPr>
                      <a:r>
                        <a:rPr lang="de-DE" sz="1200">
                          <a:effectLst/>
                        </a:rPr>
                        <a:t>Samstag, 29.04.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5490845" algn="l"/>
                        </a:tabLst>
                      </a:pPr>
                      <a:r>
                        <a:rPr lang="de-DE" sz="1200">
                          <a:effectLst/>
                        </a:rPr>
                        <a:t>Mittagessen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3942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5490845" algn="l"/>
                        </a:tabLst>
                      </a:pPr>
                      <a:r>
                        <a:rPr lang="de-DE" sz="1200">
                          <a:effectLst/>
                        </a:rPr>
                        <a:t>Samstag, 29.04.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5490845" algn="l"/>
                        </a:tabLst>
                      </a:pPr>
                      <a:r>
                        <a:rPr lang="de-DE" sz="1200">
                          <a:effectLst/>
                        </a:rPr>
                        <a:t>Abendessen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48476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5490845" algn="l"/>
                        </a:tabLst>
                      </a:pPr>
                      <a:r>
                        <a:rPr lang="de-DE" sz="1200">
                          <a:effectLst/>
                        </a:rPr>
                        <a:t>Sonntag, 30.04.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5490845" algn="l"/>
                        </a:tabLst>
                      </a:pPr>
                      <a:r>
                        <a:rPr lang="de-DE" sz="1200" dirty="0">
                          <a:effectLst/>
                        </a:rPr>
                        <a:t>Mittagessen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002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9796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2114"/>
          </a:xfrm>
        </p:spPr>
        <p:txBody>
          <a:bodyPr>
            <a:noAutofit/>
          </a:bodyPr>
          <a:lstStyle/>
          <a:p>
            <a:r>
              <a:rPr lang="de-DE" sz="3200" dirty="0"/>
              <a:t>Offizielles Turniershirt der DM U18 weiblich 2018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8172400" y="6381328"/>
            <a:ext cx="648072" cy="369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>
                <a:latin typeface="Arial Rounded MT Bold" pitchFamily="34" charset="0"/>
              </a:defRPr>
            </a:lvl1pPr>
            <a:lvl2pPr marL="742950" lvl="1" indent="-285750">
              <a:spcBef>
                <a:spcPct val="20000"/>
              </a:spcBef>
              <a:buFont typeface="Arial" pitchFamily="34" charset="0"/>
              <a:buNone/>
              <a:defRPr sz="1600">
                <a:latin typeface="Arial Rounded MT Bold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1600">
                <a:latin typeface="Arial Rounded MT Bold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1600">
                <a:latin typeface="Arial Rounded MT Bold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1600">
                <a:latin typeface="Arial Rounded MT Bold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marL="0" indent="0" algn="r">
              <a:buNone/>
            </a:pPr>
            <a:r>
              <a:rPr lang="de-DE" sz="1200" dirty="0"/>
              <a:t>5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35D46EE-0B4F-46AC-B276-6D9A0EB3BA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1522" y="1412776"/>
            <a:ext cx="4281606" cy="3138289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5B9EBEB2-E4E5-4081-9EB6-32F7EE0D7A02}"/>
              </a:ext>
            </a:extLst>
          </p:cNvPr>
          <p:cNvSpPr txBox="1"/>
          <p:nvPr/>
        </p:nvSpPr>
        <p:spPr>
          <a:xfrm>
            <a:off x="610594" y="1519039"/>
            <a:ext cx="345735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Offizielles Turniershirt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Größen: </a:t>
            </a:r>
            <a:r>
              <a:rPr lang="de-DE" dirty="0" err="1"/>
              <a:t>unisex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100% Baumwolle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Logo der Deutschen Meisterschaft als Rückenaufdruck in weiß.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b="1" u="sng" dirty="0"/>
              <a:t>Preis pro T-Shirt = noch in finaler Klärung / nochmals separate Ansprache seitens des Vereins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97A7A1A-D18A-414E-B5AE-D0BB7729938E}"/>
              </a:ext>
            </a:extLst>
          </p:cNvPr>
          <p:cNvSpPr txBox="1"/>
          <p:nvPr/>
        </p:nvSpPr>
        <p:spPr>
          <a:xfrm>
            <a:off x="4271522" y="5013176"/>
            <a:ext cx="4404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Info: Die Farbe kann noch variieren, angedacht ist ein grünes T-Shirt. </a:t>
            </a:r>
          </a:p>
        </p:txBody>
      </p:sp>
    </p:spTree>
    <p:extLst>
      <p:ext uri="{BB962C8B-B14F-4D97-AF65-F5344CB8AC3E}">
        <p14:creationId xmlns:p14="http://schemas.microsoft.com/office/powerpoint/2010/main" val="1700309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2114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prstClr val="black"/>
                </a:solidFill>
              </a:rPr>
              <a:t>Buchungsformular</a:t>
            </a:r>
            <a:endParaRPr lang="de-DE" sz="1600" dirty="0"/>
          </a:p>
        </p:txBody>
      </p:sp>
      <p:sp>
        <p:nvSpPr>
          <p:cNvPr id="4" name="Textfeld 3"/>
          <p:cNvSpPr txBox="1"/>
          <p:nvPr/>
        </p:nvSpPr>
        <p:spPr>
          <a:xfrm>
            <a:off x="8172400" y="6381328"/>
            <a:ext cx="648072" cy="369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>
                <a:latin typeface="Arial Rounded MT Bold" pitchFamily="34" charset="0"/>
              </a:defRPr>
            </a:lvl1pPr>
            <a:lvl2pPr marL="742950" lvl="1" indent="-285750">
              <a:spcBef>
                <a:spcPct val="20000"/>
              </a:spcBef>
              <a:buFont typeface="Arial" pitchFamily="34" charset="0"/>
              <a:buNone/>
              <a:defRPr sz="1600">
                <a:latin typeface="Arial Rounded MT Bold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1600">
                <a:latin typeface="Arial Rounded MT Bold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1600">
                <a:latin typeface="Arial Rounded MT Bold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1600">
                <a:latin typeface="Arial Rounded MT Bold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marL="0" indent="0" algn="r">
              <a:buNone/>
            </a:pPr>
            <a:r>
              <a:rPr lang="de-DE" sz="1200" dirty="0"/>
              <a:t>6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3924B38-EBFC-4CDB-B986-2EE9596C2D40}"/>
              </a:ext>
            </a:extLst>
          </p:cNvPr>
          <p:cNvSpPr txBox="1"/>
          <p:nvPr/>
        </p:nvSpPr>
        <p:spPr>
          <a:xfrm>
            <a:off x="323528" y="1484784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u="sng" dirty="0"/>
              <a:t>Buchungen über offizielles Buchungsformular (im Anhang): </a:t>
            </a:r>
            <a:endParaRPr lang="de-DE" dirty="0"/>
          </a:p>
        </p:txBody>
      </p:sp>
      <p:pic>
        <p:nvPicPr>
          <p:cNvPr id="7" name="Grafik 6" descr="Ein Bild, das Screenshot enthält.&#10;&#10;Mit sehr hoher Zuverlässigkeit generierte Beschreibung">
            <a:extLst>
              <a:ext uri="{FF2B5EF4-FFF2-40B4-BE49-F238E27FC236}">
                <a16:creationId xmlns:a16="http://schemas.microsoft.com/office/drawing/2014/main" id="{250E4401-0335-4EB6-BD1E-5C853DEDD7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23" y="1946449"/>
            <a:ext cx="6769010" cy="4046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94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Ansprechpartner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8172400" y="6381328"/>
            <a:ext cx="648072" cy="369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>
                <a:latin typeface="Arial Rounded MT Bold" pitchFamily="34" charset="0"/>
              </a:defRPr>
            </a:lvl1pPr>
            <a:lvl2pPr marL="742950" lvl="1" indent="-285750">
              <a:spcBef>
                <a:spcPct val="20000"/>
              </a:spcBef>
              <a:buFont typeface="Arial" pitchFamily="34" charset="0"/>
              <a:buNone/>
              <a:defRPr sz="1600">
                <a:latin typeface="Arial Rounded MT Bold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1600">
                <a:latin typeface="Arial Rounded MT Bold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1600">
                <a:latin typeface="Arial Rounded MT Bold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1600">
                <a:latin typeface="Arial Rounded MT Bold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marL="0" indent="0" algn="r">
              <a:buNone/>
            </a:pPr>
            <a:r>
              <a:rPr lang="de-DE" sz="1200" dirty="0"/>
              <a:t>8</a:t>
            </a:r>
          </a:p>
          <a:p>
            <a:pPr marL="0" indent="0" algn="r">
              <a:buNone/>
            </a:pPr>
            <a:endParaRPr lang="de-DE" sz="1200" dirty="0"/>
          </a:p>
          <a:p>
            <a:pPr marL="0" indent="0" algn="r">
              <a:buNone/>
            </a:pPr>
            <a:endParaRPr lang="de-DE" sz="1200" dirty="0"/>
          </a:p>
        </p:txBody>
      </p:sp>
      <p:sp>
        <p:nvSpPr>
          <p:cNvPr id="6" name="Textfeld 5"/>
          <p:cNvSpPr txBox="1"/>
          <p:nvPr/>
        </p:nvSpPr>
        <p:spPr>
          <a:xfrm>
            <a:off x="611560" y="2996952"/>
            <a:ext cx="5472112" cy="2893100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/>
            <a:endParaRPr lang="de-DE" sz="1400" b="1" dirty="0">
              <a:latin typeface="Arial Rounded MT Bold"/>
              <a:cs typeface="Arial Rounded MT Bold"/>
            </a:endParaRPr>
          </a:p>
          <a:p>
            <a:pPr defTabSz="914400"/>
            <a:endParaRPr lang="de-DE" sz="1400" dirty="0">
              <a:latin typeface="Arial Rounded MT Bold"/>
              <a:cs typeface="Arial Rounded MT Bold"/>
            </a:endParaRPr>
          </a:p>
          <a:p>
            <a:pPr defTabSz="914400"/>
            <a:r>
              <a:rPr lang="de-DE" sz="1400" dirty="0">
                <a:latin typeface="Arial Rounded MT Bold"/>
                <a:cs typeface="Arial Rounded MT Bold"/>
              </a:rPr>
              <a:t>Steven Weber &amp; Selina Paul</a:t>
            </a:r>
          </a:p>
          <a:p>
            <a:pPr defTabSz="914400"/>
            <a:r>
              <a:rPr lang="de-DE" sz="1400" dirty="0">
                <a:latin typeface="Arial Rounded MT Bold"/>
                <a:cs typeface="Arial Rounded MT Bold"/>
              </a:rPr>
              <a:t>Ansprechpartner Teams</a:t>
            </a:r>
          </a:p>
          <a:p>
            <a:pPr defTabSz="914400"/>
            <a:r>
              <a:rPr lang="de-DE" sz="1400" dirty="0" err="1">
                <a:latin typeface="Arial Rounded MT Bold"/>
                <a:cs typeface="Arial Rounded MT Bold"/>
              </a:rPr>
              <a:t>proWIN</a:t>
            </a:r>
            <a:r>
              <a:rPr lang="de-DE" sz="1400" dirty="0">
                <a:latin typeface="Arial Rounded MT Bold"/>
                <a:cs typeface="Arial Rounded MT Bold"/>
              </a:rPr>
              <a:t> Volleys TV Holz</a:t>
            </a:r>
          </a:p>
          <a:p>
            <a:pPr defTabSz="914400"/>
            <a:endParaRPr lang="de-DE" sz="1400" dirty="0">
              <a:latin typeface="Arial Rounded MT Bold"/>
              <a:cs typeface="Arial Rounded MT Bold"/>
            </a:endParaRPr>
          </a:p>
          <a:p>
            <a:pPr defTabSz="914400"/>
            <a:r>
              <a:rPr lang="de-DE" sz="1400" dirty="0">
                <a:latin typeface="Arial Rounded MT Bold"/>
                <a:cs typeface="Arial Rounded MT Bold"/>
              </a:rPr>
              <a:t>Holzer Platz 5</a:t>
            </a:r>
          </a:p>
          <a:p>
            <a:pPr defTabSz="914400"/>
            <a:r>
              <a:rPr lang="en-US" sz="1400" dirty="0">
                <a:latin typeface="Arial Rounded MT Bold"/>
                <a:cs typeface="Arial Rounded MT Bold"/>
              </a:rPr>
              <a:t>D-66265 </a:t>
            </a:r>
            <a:r>
              <a:rPr lang="en-US" sz="1400" dirty="0" err="1">
                <a:latin typeface="Arial Rounded MT Bold"/>
                <a:cs typeface="Arial Rounded MT Bold"/>
              </a:rPr>
              <a:t>Heusweiler</a:t>
            </a:r>
            <a:endParaRPr lang="de-DE" sz="1400" dirty="0">
              <a:latin typeface="Arial Rounded MT Bold"/>
              <a:cs typeface="Arial Rounded MT Bold"/>
            </a:endParaRPr>
          </a:p>
          <a:p>
            <a:pPr defTabSz="914400"/>
            <a:endParaRPr lang="de-DE" sz="1400" dirty="0">
              <a:latin typeface="Arial Rounded MT Bold"/>
              <a:cs typeface="Arial Rounded MT Bold"/>
            </a:endParaRPr>
          </a:p>
          <a:p>
            <a:pPr defTabSz="914400"/>
            <a:endParaRPr lang="de-DE" sz="1400" dirty="0">
              <a:latin typeface="Arial Rounded MT Bold"/>
              <a:cs typeface="Arial Rounded MT Bold"/>
            </a:endParaRPr>
          </a:p>
          <a:p>
            <a:pPr defTabSz="914400"/>
            <a:r>
              <a:rPr lang="de-DE" sz="1400" dirty="0">
                <a:latin typeface="Arial Rounded MT Bold"/>
                <a:cs typeface="Arial Rounded MT Bold"/>
              </a:rPr>
              <a:t>Mobile: +49 </a:t>
            </a:r>
            <a:r>
              <a:rPr lang="en-US" sz="1400" dirty="0">
                <a:latin typeface="Arial Rounded MT Bold"/>
                <a:cs typeface="Arial Rounded MT Bold"/>
              </a:rPr>
              <a:t>1520 177 564 6 </a:t>
            </a:r>
            <a:r>
              <a:rPr lang="en-US" sz="1400" dirty="0" err="1">
                <a:latin typeface="Arial Rounded MT Bold"/>
                <a:cs typeface="Arial Rounded MT Bold"/>
              </a:rPr>
              <a:t>oder</a:t>
            </a:r>
            <a:r>
              <a:rPr lang="en-US" sz="1400" dirty="0">
                <a:latin typeface="Arial Rounded MT Bold"/>
                <a:cs typeface="Arial Rounded MT Bold"/>
              </a:rPr>
              <a:t> 0 176 459 21 26 7</a:t>
            </a:r>
          </a:p>
          <a:p>
            <a:pPr defTabSz="914400"/>
            <a:r>
              <a:rPr lang="de-DE" sz="1400" dirty="0">
                <a:latin typeface="Arial Rounded MT Bold"/>
                <a:cs typeface="Arial Rounded MT Bold"/>
              </a:rPr>
              <a:t>E-Mail: info@prowin-volleys.de</a:t>
            </a:r>
          </a:p>
          <a:p>
            <a:pPr defTabSz="914400"/>
            <a:endParaRPr lang="de-DE" sz="1400" dirty="0">
              <a:latin typeface="Arial Rounded MT Bold"/>
              <a:cs typeface="Arial Rounded MT 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393</Words>
  <Application>Microsoft Office PowerPoint</Application>
  <PresentationFormat>Bildschirmpräsentation (4:3)</PresentationFormat>
  <Paragraphs>121</Paragraphs>
  <Slides>8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Arial Rounded MT Bold</vt:lpstr>
      <vt:lpstr>Calibri</vt:lpstr>
      <vt:lpstr>Larissa-Design</vt:lpstr>
      <vt:lpstr>Inhalt</vt:lpstr>
      <vt:lpstr>Spielstätten (1/2) </vt:lpstr>
      <vt:lpstr>Spielstätten (2/2) </vt:lpstr>
      <vt:lpstr>Unterkünfte </vt:lpstr>
      <vt:lpstr>Verpflegung </vt:lpstr>
      <vt:lpstr>Offizielles Turniershirt der DM U18 weiblich 2018</vt:lpstr>
      <vt:lpstr>Buchungsformular</vt:lpstr>
      <vt:lpstr>Ansprechpartner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phgr001</dc:creator>
  <cp:lastModifiedBy>Steven Weber</cp:lastModifiedBy>
  <cp:revision>971</cp:revision>
  <cp:lastPrinted>2018-03-11T10:33:02Z</cp:lastPrinted>
  <dcterms:created xsi:type="dcterms:W3CDTF">2017-05-16T19:14:59Z</dcterms:created>
  <dcterms:modified xsi:type="dcterms:W3CDTF">2023-03-14T16:52:10Z</dcterms:modified>
</cp:coreProperties>
</file>